
<file path=[Content_Types].xml><?xml version="1.0" encoding="utf-8"?>
<Types xmlns="http://schemas.openxmlformats.org/package/2006/content-types">
  <Default Extension="jfif" ContentType="image/j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4" r:id="rId2"/>
    <p:sldId id="305" r:id="rId3"/>
    <p:sldId id="282" r:id="rId4"/>
    <p:sldId id="297" r:id="rId5"/>
    <p:sldId id="298" r:id="rId6"/>
    <p:sldId id="325" r:id="rId7"/>
    <p:sldId id="324" r:id="rId8"/>
    <p:sldId id="299" r:id="rId9"/>
    <p:sldId id="294" r:id="rId10"/>
    <p:sldId id="300" r:id="rId11"/>
    <p:sldId id="301" r:id="rId12"/>
    <p:sldId id="302" r:id="rId13"/>
    <p:sldId id="303" r:id="rId14"/>
    <p:sldId id="304" r:id="rId15"/>
    <p:sldId id="307" r:id="rId16"/>
    <p:sldId id="309" r:id="rId17"/>
    <p:sldId id="331" r:id="rId18"/>
    <p:sldId id="310" r:id="rId19"/>
    <p:sldId id="311" r:id="rId20"/>
    <p:sldId id="312" r:id="rId21"/>
    <p:sldId id="326" r:id="rId22"/>
    <p:sldId id="306" r:id="rId23"/>
    <p:sldId id="321" r:id="rId24"/>
    <p:sldId id="329" r:id="rId25"/>
    <p:sldId id="332" r:id="rId26"/>
    <p:sldId id="322" r:id="rId27"/>
    <p:sldId id="293" r:id="rId28"/>
    <p:sldId id="330" r:id="rId29"/>
    <p:sldId id="32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9900"/>
    <a:srgbClr val="DDDDDD"/>
    <a:srgbClr val="0099FF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 autoAdjust="0"/>
    <p:restoredTop sz="99458" autoAdjust="0"/>
  </p:normalViewPr>
  <p:slideViewPr>
    <p:cSldViewPr>
      <p:cViewPr>
        <p:scale>
          <a:sx n="80" d="100"/>
          <a:sy n="80" d="100"/>
        </p:scale>
        <p:origin x="-1086" y="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A1231-CAB6-4CB9-A918-116F498518C0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44A61-E926-4800-AC6B-B1450414C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95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2A75F-D341-4570-A240-502713CF010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94A12-2EF5-49F1-8462-DF13BABF6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1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2A75F-D341-4570-A240-502713CF010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94A12-2EF5-49F1-8462-DF13BABF6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70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2A75F-D341-4570-A240-502713CF010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94A12-2EF5-49F1-8462-DF13BABF6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8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2A75F-D341-4570-A240-502713CF010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94A12-2EF5-49F1-8462-DF13BABF6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99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2A75F-D341-4570-A240-502713CF010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94A12-2EF5-49F1-8462-DF13BABF6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11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2A75F-D341-4570-A240-502713CF010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94A12-2EF5-49F1-8462-DF13BABF6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8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2A75F-D341-4570-A240-502713CF010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94A12-2EF5-49F1-8462-DF13BABF6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2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2A75F-D341-4570-A240-502713CF010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94A12-2EF5-49F1-8462-DF13BABF6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9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2A75F-D341-4570-A240-502713CF010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94A12-2EF5-49F1-8462-DF13BABF6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0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2A75F-D341-4570-A240-502713CF010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94A12-2EF5-49F1-8462-DF13BABF6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60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2A75F-D341-4570-A240-502713CF010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94A12-2EF5-49F1-8462-DF13BABF6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2A75F-D341-4570-A240-502713CF010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94A12-2EF5-49F1-8462-DF13BABF6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1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fif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3.jpeg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f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f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2.emf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45.jpg"/><Relationship Id="rId7" Type="http://schemas.openxmlformats.org/officeDocument/2006/relationships/image" Target="../media/image4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1.png"/><Relationship Id="rId4" Type="http://schemas.openxmlformats.org/officeDocument/2006/relationships/image" Target="../media/image20.jf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f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jpeg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f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6356350"/>
            <a:ext cx="3048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1</a:t>
            </a:fld>
            <a:endParaRPr lang="en-IN" dirty="0"/>
          </a:p>
        </p:txBody>
      </p:sp>
      <p:sp>
        <p:nvSpPr>
          <p:cNvPr id="17" name="Date Placeholder 5"/>
          <p:cNvSpPr txBox="1">
            <a:spLocks/>
          </p:cNvSpPr>
          <p:nvPr/>
        </p:nvSpPr>
        <p:spPr>
          <a:xfrm>
            <a:off x="228600" y="6340475"/>
            <a:ext cx="10668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0554BC-5F00-4C75-9654-4DAE0EB3D43E}" type="datetime1">
              <a:rPr lang="en-US" smtClean="0"/>
              <a:pPr/>
              <a:t>1/16/2019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6800" y="1676400"/>
            <a:ext cx="7086600" cy="1368862"/>
            <a:chOff x="1066800" y="1676400"/>
            <a:chExt cx="7086600" cy="1368862"/>
          </a:xfrm>
        </p:grpSpPr>
        <p:grpSp>
          <p:nvGrpSpPr>
            <p:cNvPr id="9" name="Group 8"/>
            <p:cNvGrpSpPr/>
            <p:nvPr/>
          </p:nvGrpSpPr>
          <p:grpSpPr>
            <a:xfrm>
              <a:off x="1131988" y="1752600"/>
              <a:ext cx="6880025" cy="1241286"/>
              <a:chOff x="1131988" y="1752600"/>
              <a:chExt cx="6880025" cy="1241286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209800" y="2286000"/>
                <a:ext cx="4572000" cy="70788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C00000"/>
                    </a:solidFill>
                  </a:rPr>
                  <a:t>Product Team</a:t>
                </a:r>
              </a:p>
              <a:p>
                <a:pPr algn="ctr"/>
                <a:r>
                  <a:rPr lang="en-US" sz="2000" dirty="0">
                    <a:solidFill>
                      <a:srgbClr val="C00000"/>
                    </a:solidFill>
                  </a:rPr>
                  <a:t>Institution Business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131988" y="1752600"/>
                <a:ext cx="68800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 smtClean="0"/>
                  <a:t> Folding | Packing |Packaging Guide</a:t>
                </a:r>
                <a:endParaRPr lang="en-US" sz="3600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066800" y="1676400"/>
              <a:ext cx="7086600" cy="13688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00400"/>
            <a:ext cx="1170990" cy="1828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43000" y="1752600"/>
            <a:ext cx="6934200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10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265883" y="0"/>
            <a:ext cx="4357090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Shirt – Folding Sequence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348984"/>
            <a:ext cx="2441448" cy="43281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443944"/>
              </p:ext>
            </p:extLst>
          </p:nvPr>
        </p:nvGraphicFramePr>
        <p:xfrm>
          <a:off x="304800" y="990600"/>
          <a:ext cx="8534400" cy="4546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/>
                <a:gridCol w="2844800"/>
                <a:gridCol w="2844800"/>
              </a:tblGrid>
              <a:tr h="609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STEP-4 </a:t>
                      </a:r>
                      <a:endParaRPr lang="en-US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[Fold</a:t>
                      </a:r>
                      <a:r>
                        <a:rPr lang="en-US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Left of Front</a:t>
                      </a:r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STEP-5 </a:t>
                      </a:r>
                      <a:endParaRPr lang="en-IN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[Fold</a:t>
                      </a:r>
                      <a:r>
                        <a:rPr lang="en-IN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Left Sleeve</a:t>
                      </a:r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]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STEP-6 </a:t>
                      </a:r>
                      <a:endParaRPr lang="en-US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[Fold</a:t>
                      </a:r>
                      <a:r>
                        <a:rPr lang="en-US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Right of Front</a:t>
                      </a:r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]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/>
                </a:tc>
              </a:tr>
              <a:tr h="3814762"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828800"/>
            <a:ext cx="272453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144" y="1835624"/>
            <a:ext cx="2719456" cy="365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61" y="1828800"/>
            <a:ext cx="272453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]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42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11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265883" y="0"/>
            <a:ext cx="4357090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Shirt – Folding Sequence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348984"/>
            <a:ext cx="2441448" cy="43281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701664"/>
              </p:ext>
            </p:extLst>
          </p:nvPr>
        </p:nvGraphicFramePr>
        <p:xfrm>
          <a:off x="304800" y="990600"/>
          <a:ext cx="8534400" cy="4546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/>
                <a:gridCol w="2844800"/>
                <a:gridCol w="2844800"/>
              </a:tblGrid>
              <a:tr h="6096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STEP-7 </a:t>
                      </a:r>
                    </a:p>
                    <a:p>
                      <a:pPr algn="ctr" fontAlgn="b"/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[Attach 'M' Clip at Shoulder joint]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STEP-8 </a:t>
                      </a:r>
                    </a:p>
                    <a:p>
                      <a:pPr algn="ctr" fontAlgn="b"/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[Fold</a:t>
                      </a:r>
                      <a:r>
                        <a:rPr lang="en-IN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Bottom</a:t>
                      </a:r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  <a:p>
                      <a:pPr algn="ctr" fontAlgn="b"/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STEP-9 </a:t>
                      </a:r>
                      <a:endParaRPr lang="en-IN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[Fold</a:t>
                      </a:r>
                      <a:r>
                        <a:rPr lang="en-IN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Body Half</a:t>
                      </a:r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]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/>
                </a:tc>
              </a:tr>
              <a:tr h="3814762"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266777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851546"/>
            <a:ext cx="2743200" cy="363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425" y="1851546"/>
            <a:ext cx="2650834" cy="363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12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12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265883" y="0"/>
            <a:ext cx="4357090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Shirt – Folding Sequence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348984"/>
            <a:ext cx="2441448" cy="43281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364207"/>
              </p:ext>
            </p:extLst>
          </p:nvPr>
        </p:nvGraphicFramePr>
        <p:xfrm>
          <a:off x="304800" y="990600"/>
          <a:ext cx="8534400" cy="4546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/>
                <a:gridCol w="2844800"/>
                <a:gridCol w="2844800"/>
              </a:tblGrid>
              <a:tr h="6096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STEP-10 </a:t>
                      </a:r>
                      <a:endParaRPr lang="en-IN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[Place 'U</a:t>
                      </a:r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' </a:t>
                      </a:r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Clips at Bottom Fold]</a:t>
                      </a:r>
                    </a:p>
                    <a:p>
                      <a:pPr algn="ctr" fontAlgn="b"/>
                      <a:endParaRPr lang="en-IN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STEP-11 </a:t>
                      </a:r>
                      <a:endParaRPr lang="en-US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[Place Wearer’s Right Cuff with ‘U’ Clip]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STEP-12 </a:t>
                      </a:r>
                      <a:endParaRPr lang="en-IN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[Place</a:t>
                      </a:r>
                      <a:r>
                        <a:rPr lang="en-IN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Belly Band 3” above Bottom</a:t>
                      </a:r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]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</a:tr>
              <a:tr h="3814762"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" y="1828800"/>
            <a:ext cx="272453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803748"/>
            <a:ext cx="2743200" cy="368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604" y="1828800"/>
            <a:ext cx="2714396" cy="364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67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13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158211" y="0"/>
            <a:ext cx="6572440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Shirt – Packing &amp; Packaging Sequence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335965"/>
            <a:ext cx="2441448" cy="43281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123283"/>
              </p:ext>
            </p:extLst>
          </p:nvPr>
        </p:nvGraphicFramePr>
        <p:xfrm>
          <a:off x="304800" y="990600"/>
          <a:ext cx="8534400" cy="4790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/>
                <a:gridCol w="2844800"/>
                <a:gridCol w="2844800"/>
              </a:tblGrid>
              <a:tr h="6096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STEP-13 </a:t>
                      </a:r>
                      <a:endParaRPr lang="en-IN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IN" sz="1600" b="1" dirty="0" smtClean="0">
                          <a:solidFill>
                            <a:schemeClr val="bg1"/>
                          </a:solidFill>
                        </a:rPr>
                        <a:t>Attach Hang Tag at 2</a:t>
                      </a:r>
                      <a:r>
                        <a:rPr lang="en-IN" sz="1600" b="1" baseline="30000" dirty="0" smtClean="0">
                          <a:solidFill>
                            <a:schemeClr val="bg1"/>
                          </a:solidFill>
                        </a:rPr>
                        <a:t>nd</a:t>
                      </a:r>
                      <a:r>
                        <a:rPr lang="en-IN" sz="1600" b="1" dirty="0" smtClean="0">
                          <a:solidFill>
                            <a:schemeClr val="bg1"/>
                          </a:solidFill>
                        </a:rPr>
                        <a:t> Button Hole of front placket, Insert Polybag</a:t>
                      </a:r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]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STEP-14</a:t>
                      </a:r>
                    </a:p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IN" sz="1600" b="1" dirty="0" smtClean="0">
                          <a:solidFill>
                            <a:schemeClr val="bg1"/>
                          </a:solidFill>
                        </a:rPr>
                        <a:t>Place two pcs parallel inside carton box</a:t>
                      </a:r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]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STEP-15 </a:t>
                      </a:r>
                      <a:endParaRPr lang="en-IN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IN" sz="1600" b="1" dirty="0" smtClean="0">
                          <a:solidFill>
                            <a:schemeClr val="bg1"/>
                          </a:solidFill>
                        </a:rPr>
                        <a:t>Close &amp; tape the carton and place carton sticker </a:t>
                      </a:r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at center</a:t>
                      </a:r>
                      <a:r>
                        <a:rPr lang="en-US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of width of carton</a:t>
                      </a:r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]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</a:tr>
              <a:tr h="3814762">
                <a:tc>
                  <a:txBody>
                    <a:bodyPr/>
                    <a:lstStyle/>
                    <a:p>
                      <a:endParaRPr lang="en-IN" sz="16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16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16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3002" t="5751" r="10989" b="9489"/>
          <a:stretch/>
        </p:blipFill>
        <p:spPr>
          <a:xfrm>
            <a:off x="392720" y="2057400"/>
            <a:ext cx="2654512" cy="3657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7239"/>
          <a:stretch/>
        </p:blipFill>
        <p:spPr>
          <a:xfrm>
            <a:off x="3200399" y="2065360"/>
            <a:ext cx="2743201" cy="3649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057400"/>
            <a:ext cx="2744707" cy="365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750" y="3566408"/>
            <a:ext cx="650250" cy="6245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28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r>
              <a:rPr lang="en-IN" dirty="0" smtClean="0"/>
              <a:t>TROUSER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2400" y="158910"/>
            <a:ext cx="8839200" cy="654669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349752" y="4038600"/>
            <a:ext cx="2441448" cy="2502408"/>
            <a:chOff x="3349752" y="4038600"/>
            <a:chExt cx="2441448" cy="25024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400" y="4038600"/>
              <a:ext cx="1170990" cy="1828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9752" y="6108192"/>
              <a:ext cx="2441448" cy="432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85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15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359050" y="0"/>
            <a:ext cx="4170758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Trouser – Packing Trims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8" y="6324600"/>
            <a:ext cx="2441448" cy="43281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831604"/>
              </p:ext>
            </p:extLst>
          </p:nvPr>
        </p:nvGraphicFramePr>
        <p:xfrm>
          <a:off x="152400" y="762000"/>
          <a:ext cx="8912065" cy="5531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292065"/>
                <a:gridCol w="2209800"/>
                <a:gridCol w="2438400"/>
                <a:gridCol w="2438400"/>
              </a:tblGrid>
              <a:tr h="45720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</a:rPr>
                        <a:t>SHIRT FOLDING &amp; PACKING MATERIAL SPECIFICATION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54376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Sr. No.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Material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Required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qty.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 Garment/Placements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Image</a:t>
                      </a:r>
                    </a:p>
                  </a:txBody>
                  <a:tcPr marL="0" marR="0" marT="0" marB="0" anchor="ctr"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U' Clip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 per image 4.3cm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 &amp; 4 pcs /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 to 34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size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 [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at front &amp;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at center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 waist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 36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 50 size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 [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at front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fold, 1 at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back fold &amp;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at center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 waist]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Corporate Tag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12.5 x 9 cm Fold mark at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 cm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with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Kimble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hole on top left corner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1pc /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Top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side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seam loop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Barcode</a:t>
                      </a:r>
                      <a:r>
                        <a:rPr lang="en-IN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Sticker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pc / on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back of Corporate Tag</a:t>
                      </a:r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Kimbel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Black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 cm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length with lock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groove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pc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8" r="17025"/>
          <a:stretch/>
        </p:blipFill>
        <p:spPr bwMode="auto">
          <a:xfrm>
            <a:off x="6629399" y="1752600"/>
            <a:ext cx="2438399" cy="1169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208" y="2917441"/>
            <a:ext cx="2415592" cy="112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barcode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581400"/>
            <a:ext cx="381584" cy="12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5" r="6071"/>
          <a:stretch/>
        </p:blipFill>
        <p:spPr bwMode="auto">
          <a:xfrm>
            <a:off x="6635372" y="5181600"/>
            <a:ext cx="240962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6" name="Picture 3" descr="C:\Users\shekharchandra\Desktop\Barcod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401" y="4191000"/>
            <a:ext cx="2392591" cy="79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38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16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359046" y="0"/>
            <a:ext cx="4170758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Trouser – Packing Trims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348984"/>
            <a:ext cx="2441448" cy="43281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840687"/>
              </p:ext>
            </p:extLst>
          </p:nvPr>
        </p:nvGraphicFramePr>
        <p:xfrm>
          <a:off x="152400" y="762000"/>
          <a:ext cx="8912065" cy="3266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292065"/>
                <a:gridCol w="2209800"/>
                <a:gridCol w="2438400"/>
                <a:gridCol w="2438400"/>
              </a:tblGrid>
              <a:tr h="45720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</a:rPr>
                        <a:t>SHIRT FOLDING &amp; PACKING MATERIAL SPECIFICATION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54376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Sr. No.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Material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Required qty per Garment/Placements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Image</a:t>
                      </a:r>
                    </a:p>
                  </a:txBody>
                  <a:tcPr marL="0" marR="0" marT="0" marB="0" anchor="ctr"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Size Tag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7.5 cm x 8.8 cm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Fold mark on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 cm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pc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Centre of welt pocket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Poly Bag for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 fold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Poly bag 44 cmx 36 cm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Folding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extension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 cm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1pc / [Poly bag warning instruction mandatory refer insert]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its / be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red color.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46447" y="2425628"/>
            <a:ext cx="1422256" cy="23622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317857"/>
            <a:ext cx="2409275" cy="37190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8" r="28740"/>
          <a:stretch/>
        </p:blipFill>
        <p:spPr bwMode="auto">
          <a:xfrm>
            <a:off x="7150441" y="1828800"/>
            <a:ext cx="130036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17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17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428702" y="0"/>
            <a:ext cx="6031459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Trouser</a:t>
            </a:r>
            <a:r>
              <a:rPr lang="en-US" sz="3200" b="1" dirty="0" smtClean="0"/>
              <a:t> </a:t>
            </a:r>
            <a:r>
              <a:rPr lang="en-US" sz="3200" b="1" dirty="0" smtClean="0"/>
              <a:t>– Plastic polybag Mandate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324600"/>
            <a:ext cx="2441448" cy="4328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7878" y="5272734"/>
            <a:ext cx="556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 smtClean="0"/>
          </a:p>
          <a:p>
            <a:r>
              <a:rPr lang="en-IN" sz="1600" dirty="0" smtClean="0"/>
              <a:t>PRINT PLACEMENT :</a:t>
            </a:r>
          </a:p>
          <a:p>
            <a:r>
              <a:rPr lang="en-IN" sz="1600" dirty="0" smtClean="0"/>
              <a:t>Vertical Placement of print – 6.5” from bottom</a:t>
            </a:r>
          </a:p>
          <a:p>
            <a:r>
              <a:rPr lang="en-IN" sz="1600" dirty="0" smtClean="0"/>
              <a:t>Horizontal Placement of print – 5.5” from sides </a:t>
            </a:r>
            <a:endParaRPr lang="en-IN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990600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Instruction :</a:t>
            </a:r>
          </a:p>
          <a:p>
            <a:endParaRPr lang="en-US" sz="1600" dirty="0"/>
          </a:p>
          <a:p>
            <a:r>
              <a:rPr lang="en-US" sz="1600" dirty="0" smtClean="0"/>
              <a:t>All </a:t>
            </a:r>
            <a:r>
              <a:rPr lang="en-US" sz="1600" dirty="0"/>
              <a:t>Polybags needs to be upgraded to </a:t>
            </a:r>
            <a:r>
              <a:rPr lang="en-US" sz="1600" b="1" dirty="0"/>
              <a:t>55 microns</a:t>
            </a:r>
            <a:r>
              <a:rPr lang="en-US" sz="1600" dirty="0"/>
              <a:t> with below note at </a:t>
            </a:r>
            <a:r>
              <a:rPr lang="en-US" sz="1600" dirty="0" smtClean="0"/>
              <a:t>back of Polybag :</a:t>
            </a:r>
          </a:p>
          <a:p>
            <a:endParaRPr lang="en-IN" sz="1600" dirty="0"/>
          </a:p>
          <a:p>
            <a:r>
              <a:rPr lang="en-US" sz="1600" b="1" dirty="0">
                <a:solidFill>
                  <a:srgbClr val="FF0000"/>
                </a:solidFill>
              </a:rPr>
              <a:t>This bag is </a:t>
            </a:r>
            <a:r>
              <a:rPr lang="en-US" sz="1600" b="1" dirty="0" err="1">
                <a:solidFill>
                  <a:srgbClr val="FF0000"/>
                </a:solidFill>
              </a:rPr>
              <a:t>mfg</a:t>
            </a:r>
            <a:r>
              <a:rPr lang="en-US" sz="1600" b="1" dirty="0">
                <a:solidFill>
                  <a:srgbClr val="FF0000"/>
                </a:solidFill>
              </a:rPr>
              <a:t> &amp; </a:t>
            </a:r>
            <a:r>
              <a:rPr lang="en-US" sz="1600" b="1" dirty="0" err="1">
                <a:solidFill>
                  <a:srgbClr val="FF0000"/>
                </a:solidFill>
              </a:rPr>
              <a:t>mkt</a:t>
            </a:r>
            <a:r>
              <a:rPr lang="en-US" sz="1600" b="1" dirty="0">
                <a:solidFill>
                  <a:srgbClr val="FF0000"/>
                </a:solidFill>
              </a:rPr>
              <a:t> by : </a:t>
            </a:r>
            <a:r>
              <a:rPr lang="en-US" sz="1600" b="1" dirty="0" smtClean="0">
                <a:solidFill>
                  <a:srgbClr val="FF0000"/>
                </a:solidFill>
              </a:rPr>
              <a:t>Address, </a:t>
            </a:r>
            <a:r>
              <a:rPr lang="en-US" sz="1600" b="1" dirty="0">
                <a:solidFill>
                  <a:srgbClr val="FF0000"/>
                </a:solidFill>
              </a:rPr>
              <a:t>phone no, &amp; email id</a:t>
            </a:r>
            <a:endParaRPr lang="en-IN" sz="1600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This bag is made of 100% virgin material &amp; is 100% </a:t>
            </a:r>
            <a:r>
              <a:rPr lang="en-US" sz="1600" b="1" dirty="0" smtClean="0">
                <a:solidFill>
                  <a:srgbClr val="FF0000"/>
                </a:solidFill>
              </a:rPr>
              <a:t>recyclable. </a:t>
            </a:r>
            <a:r>
              <a:rPr lang="en-US" sz="1600" b="1" dirty="0">
                <a:solidFill>
                  <a:srgbClr val="FF0000"/>
                </a:solidFill>
              </a:rPr>
              <a:t>Above 51+ </a:t>
            </a:r>
            <a:r>
              <a:rPr lang="en-US" sz="1600" b="1" dirty="0" smtClean="0">
                <a:solidFill>
                  <a:srgbClr val="FF0000"/>
                </a:solidFill>
              </a:rPr>
              <a:t>microns.</a:t>
            </a:r>
            <a:endParaRPr lang="en-IN" sz="1600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License no :</a:t>
            </a:r>
            <a:endParaRPr lang="en-IN" sz="1600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This bag is for Industrial and Integral Packaging Only. Buy Back price for empty clean bags </a:t>
            </a:r>
            <a:r>
              <a:rPr lang="en-US" sz="1600" b="1" dirty="0" smtClean="0">
                <a:solidFill>
                  <a:srgbClr val="FF0000"/>
                </a:solidFill>
              </a:rPr>
              <a:t>Rs.15</a:t>
            </a:r>
            <a:r>
              <a:rPr lang="en-US" sz="1600" b="1" dirty="0">
                <a:solidFill>
                  <a:srgbClr val="FF0000"/>
                </a:solidFill>
              </a:rPr>
              <a:t>/- per kg </a:t>
            </a:r>
            <a:r>
              <a:rPr lang="en-US" sz="1600" b="1" dirty="0"/>
              <a:t> </a:t>
            </a:r>
            <a:endParaRPr lang="en-IN" sz="1600" dirty="0"/>
          </a:p>
          <a:p>
            <a:endParaRPr lang="en-IN" sz="1600" dirty="0"/>
          </a:p>
        </p:txBody>
      </p:sp>
      <p:sp>
        <p:nvSpPr>
          <p:cNvPr id="10" name="Rectangle 9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2" t="5024" r="29024" b="4429"/>
          <a:stretch/>
        </p:blipFill>
        <p:spPr>
          <a:xfrm rot="16200000">
            <a:off x="3793217" y="165591"/>
            <a:ext cx="1557565" cy="863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3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18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163577" y="0"/>
            <a:ext cx="4561698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Trouser – Packaging Trims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348984"/>
            <a:ext cx="2441448" cy="43281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062214"/>
              </p:ext>
            </p:extLst>
          </p:nvPr>
        </p:nvGraphicFramePr>
        <p:xfrm>
          <a:off x="152400" y="762000"/>
          <a:ext cx="8912065" cy="4398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292065"/>
                <a:gridCol w="2209800"/>
                <a:gridCol w="2438400"/>
                <a:gridCol w="2438400"/>
              </a:tblGrid>
              <a:tr h="45720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</a:rPr>
                        <a:t>SHIRT FOLDING &amp; PACKING MATERIAL SPECIFICATION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54376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Sr. No.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Material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Required qty per Garment/Placements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Image</a:t>
                      </a:r>
                    </a:p>
                  </a:txBody>
                  <a:tcPr marL="0" marR="0" marT="0" marB="0" anchor="ctr"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Carton Box for 2 fold packing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 ply/Length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24” X Width16” x Height 14”,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 pcs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 Carton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carton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 pcs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Carton Box for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fold packing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ply / Length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'‘ X Width 16'‘ X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Height 14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''                        40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pcs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 Carton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carton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 pcs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Carton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sticker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A4/place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center of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width of carton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655" y="4038600"/>
            <a:ext cx="242589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806525"/>
            <a:ext cx="2351182" cy="10638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545418" y="1932801"/>
            <a:ext cx="44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14”</a:t>
            </a:r>
            <a:endParaRPr lang="en-IN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229600" y="2667000"/>
            <a:ext cx="44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24”</a:t>
            </a:r>
            <a:endParaRPr lang="en-IN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6705600" y="2743200"/>
            <a:ext cx="44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16”</a:t>
            </a:r>
            <a:endParaRPr lang="en-IN" sz="1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618" y="2974712"/>
            <a:ext cx="2351182" cy="106388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621618" y="3021876"/>
            <a:ext cx="44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14”</a:t>
            </a:r>
            <a:endParaRPr lang="en-IN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8305800" y="3756075"/>
            <a:ext cx="44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24”</a:t>
            </a:r>
            <a:endParaRPr lang="en-IN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6781800" y="3914001"/>
            <a:ext cx="44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16”</a:t>
            </a:r>
            <a:endParaRPr lang="en-IN" sz="1200" dirty="0"/>
          </a:p>
        </p:txBody>
      </p:sp>
      <p:sp>
        <p:nvSpPr>
          <p:cNvPr id="23" name="Rectangle 22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28" y="2279967"/>
            <a:ext cx="244272" cy="2346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728" y="3422967"/>
            <a:ext cx="244272" cy="2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7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19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036768" y="0"/>
            <a:ext cx="6815328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Trouser – Folding Sequence – Four Fold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3" y="6331370"/>
            <a:ext cx="2441448" cy="43281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021183"/>
              </p:ext>
            </p:extLst>
          </p:nvPr>
        </p:nvGraphicFramePr>
        <p:xfrm>
          <a:off x="304800" y="990600"/>
          <a:ext cx="8534400" cy="4424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/>
                <a:gridCol w="2844800"/>
                <a:gridCol w="2844800"/>
              </a:tblGrid>
              <a:tr h="6096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STEP-1</a:t>
                      </a:r>
                    </a:p>
                    <a:p>
                      <a:pPr algn="ctr" fontAlgn="b"/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[Lay</a:t>
                      </a:r>
                      <a:r>
                        <a:rPr lang="en-IN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on the table centre fold]</a:t>
                      </a:r>
                      <a:endParaRPr lang="en-IN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STEP-2 </a:t>
                      </a:r>
                      <a:endParaRPr lang="en-IN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[Half fold vertically]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STEP-3 </a:t>
                      </a:r>
                      <a:endParaRPr lang="en-US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[Another</a:t>
                      </a:r>
                      <a:r>
                        <a:rPr lang="en-US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half fold vertically]</a:t>
                      </a:r>
                      <a:endParaRPr lang="en-US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</a:tr>
              <a:tr h="3814762"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" b="-267"/>
          <a:stretch/>
        </p:blipFill>
        <p:spPr bwMode="auto">
          <a:xfrm>
            <a:off x="384047" y="1787083"/>
            <a:ext cx="2740153" cy="36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9336" r="-3241" b="-245"/>
          <a:stretch/>
        </p:blipFill>
        <p:spPr bwMode="auto">
          <a:xfrm>
            <a:off x="3200400" y="1665816"/>
            <a:ext cx="2819400" cy="37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6" t="20180" r="926" b="1793"/>
          <a:stretch/>
        </p:blipFill>
        <p:spPr bwMode="auto">
          <a:xfrm>
            <a:off x="6019800" y="1676400"/>
            <a:ext cx="2743200" cy="36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25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r>
              <a:rPr lang="en-IN" dirty="0" smtClean="0">
                <a:latin typeface="+mn-lt"/>
              </a:rPr>
              <a:t>SHIRT</a:t>
            </a:r>
            <a:endParaRPr lang="en-IN" dirty="0">
              <a:latin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349752" y="4038600"/>
            <a:ext cx="2441448" cy="2502408"/>
            <a:chOff x="3349752" y="4038600"/>
            <a:chExt cx="2441448" cy="250240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400" y="4038600"/>
              <a:ext cx="1170990" cy="18288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9752" y="6108192"/>
              <a:ext cx="2441448" cy="432816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158910"/>
            <a:ext cx="8839200" cy="654669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2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20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009418" y="0"/>
            <a:ext cx="6870022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Trouser – Packing </a:t>
            </a:r>
            <a:r>
              <a:rPr lang="en-US" sz="3200" b="1" dirty="0"/>
              <a:t>Sequence – Four </a:t>
            </a:r>
            <a:r>
              <a:rPr lang="en-US" sz="3200" b="1" dirty="0" smtClean="0"/>
              <a:t>Fold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6348984"/>
            <a:ext cx="2441448" cy="43281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995075"/>
              </p:ext>
            </p:extLst>
          </p:nvPr>
        </p:nvGraphicFramePr>
        <p:xfrm>
          <a:off x="304800" y="990600"/>
          <a:ext cx="8534400" cy="4424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/>
                <a:gridCol w="2844800"/>
                <a:gridCol w="2844800"/>
              </a:tblGrid>
              <a:tr h="609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STEP-4</a:t>
                      </a:r>
                    </a:p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[Attach</a:t>
                      </a:r>
                      <a:r>
                        <a:rPr lang="en-US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Hangtag and Size Tag]</a:t>
                      </a:r>
                      <a:endParaRPr lang="en-US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STEP-5 </a:t>
                      </a:r>
                      <a:endParaRPr lang="en-IN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[Put</a:t>
                      </a:r>
                      <a:r>
                        <a:rPr lang="en-IN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inside the polybag]</a:t>
                      </a:r>
                      <a:endParaRPr lang="en-IN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STEP-6 </a:t>
                      </a:r>
                      <a:endParaRPr lang="en-US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[Put inside the carton]</a:t>
                      </a:r>
                    </a:p>
                  </a:txBody>
                  <a:tcPr marL="0" marR="0" marT="0" marB="0" anchor="ctr"/>
                </a:tc>
              </a:tr>
              <a:tr h="3814762"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2" b="17446"/>
          <a:stretch/>
        </p:blipFill>
        <p:spPr bwMode="auto">
          <a:xfrm>
            <a:off x="3228391" y="1676400"/>
            <a:ext cx="268721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476500"/>
            <a:ext cx="2709994" cy="2057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" b="2369"/>
          <a:stretch/>
        </p:blipFill>
        <p:spPr bwMode="auto">
          <a:xfrm>
            <a:off x="6092921" y="1676400"/>
            <a:ext cx="274627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3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21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715268" y="0"/>
            <a:ext cx="7458324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Trouser – Packaging </a:t>
            </a:r>
            <a:r>
              <a:rPr lang="en-US" sz="3200" b="1" dirty="0"/>
              <a:t>Sequence – Four </a:t>
            </a:r>
            <a:r>
              <a:rPr lang="en-US" sz="3200" b="1" dirty="0" smtClean="0"/>
              <a:t>Fold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8" y="6331370"/>
            <a:ext cx="2441448" cy="43281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012324"/>
              </p:ext>
            </p:extLst>
          </p:nvPr>
        </p:nvGraphicFramePr>
        <p:xfrm>
          <a:off x="304800" y="990600"/>
          <a:ext cx="2844800" cy="4790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/>
              </a:tblGrid>
              <a:tr h="6096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STEP-7 </a:t>
                      </a:r>
                    </a:p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IN" sz="1600" b="1" dirty="0" smtClean="0">
                          <a:solidFill>
                            <a:schemeClr val="bg1"/>
                          </a:solidFill>
                        </a:rPr>
                        <a:t>Close &amp; tape the carton and place carton sticker </a:t>
                      </a:r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at center</a:t>
                      </a:r>
                      <a:r>
                        <a:rPr lang="en-US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of width of carton</a:t>
                      </a:r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0" marR="0" marT="0" marB="0" anchor="ctr"/>
                </a:tc>
              </a:tr>
              <a:tr h="3814762"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3" y="2056263"/>
            <a:ext cx="2744707" cy="3657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43" y="3565271"/>
            <a:ext cx="650250" cy="6245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26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r>
              <a:rPr lang="en-IN" dirty="0" smtClean="0"/>
              <a:t>JACKET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2400" y="158910"/>
            <a:ext cx="8839200" cy="654669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349752" y="4038600"/>
            <a:ext cx="2441448" cy="2502408"/>
            <a:chOff x="3349752" y="4038600"/>
            <a:chExt cx="2441448" cy="25024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400" y="4038600"/>
              <a:ext cx="1170990" cy="1828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9752" y="6108192"/>
              <a:ext cx="2441448" cy="432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26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23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478090" y="0"/>
            <a:ext cx="3932680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Jacket – Packing Trims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348984"/>
            <a:ext cx="2441448" cy="43281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129715"/>
              </p:ext>
            </p:extLst>
          </p:nvPr>
        </p:nvGraphicFramePr>
        <p:xfrm>
          <a:off x="152400" y="762000"/>
          <a:ext cx="8912065" cy="5531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292065"/>
                <a:gridCol w="2209800"/>
                <a:gridCol w="2438400"/>
                <a:gridCol w="2438400"/>
              </a:tblGrid>
              <a:tr h="45720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</a:rPr>
                        <a:t>SHIRT FOLDING &amp; PACKING MATERIAL SPECIFICATION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54376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Sr. No.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Material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Required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qty.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Garment / Placements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Image</a:t>
                      </a:r>
                    </a:p>
                  </a:txBody>
                  <a:tcPr marL="0" marR="0" marT="0" marB="0" anchor="ctr"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Corporate Tag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12.5 x 9 cm Fold mark at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 cm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with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Kimble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hole on top left corner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1pc / 1</a:t>
                      </a:r>
                      <a:r>
                        <a:rPr lang="en-US" sz="14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Front  Button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Hole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Barcode</a:t>
                      </a:r>
                      <a:r>
                        <a:rPr lang="en-IN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Sticker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pc / on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back of Corporate Tag</a:t>
                      </a:r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Kimble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Black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 cm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length with lock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groove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pc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Hanger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Raymond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pc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208" y="1774441"/>
            <a:ext cx="2415592" cy="112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barcod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438400"/>
            <a:ext cx="381584" cy="12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5" r="6071"/>
          <a:stretch/>
        </p:blipFill>
        <p:spPr bwMode="auto">
          <a:xfrm>
            <a:off x="6635372" y="4038600"/>
            <a:ext cx="240962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6" name="Picture 3" descr="C:\Users\shekharchandra\Desktop\Barcod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401" y="3048000"/>
            <a:ext cx="2392591" cy="79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6" t="33748" r="48955" b="54983"/>
          <a:stretch/>
        </p:blipFill>
        <p:spPr>
          <a:xfrm>
            <a:off x="6676568" y="5181600"/>
            <a:ext cx="2344256" cy="107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9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24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397764" y="0"/>
            <a:ext cx="6093336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Jacket – Packing &amp; Packaging Trims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348984"/>
            <a:ext cx="2441448" cy="43281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247842"/>
              </p:ext>
            </p:extLst>
          </p:nvPr>
        </p:nvGraphicFramePr>
        <p:xfrm>
          <a:off x="152400" y="762000"/>
          <a:ext cx="8912065" cy="6664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292065"/>
                <a:gridCol w="2209800"/>
                <a:gridCol w="2438400"/>
                <a:gridCol w="2438400"/>
              </a:tblGrid>
              <a:tr h="45720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</a:rPr>
                        <a:t>SHIRT FOLDING &amp; PACKING MATERIAL SPECIFICATION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54376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Sr. No.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Material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Required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qty.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Garment / Placements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Image</a:t>
                      </a:r>
                    </a:p>
                  </a:txBody>
                  <a:tcPr marL="0" marR="0" marT="0" marB="0" anchor="ctr"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Polybag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pc</a:t>
                      </a:r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Size </a:t>
                      </a:r>
                      <a:r>
                        <a:rPr lang="en-I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Sticker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 pc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/ </a:t>
                      </a:r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On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the Polybag at hanger back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Jacket</a:t>
                      </a:r>
                      <a:r>
                        <a:rPr lang="en-IN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Cover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pc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Carton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Length 39.3” * Width 22.8” *</a:t>
                      </a:r>
                      <a:r>
                        <a:rPr lang="en-IN" sz="1400" baseline="0" dirty="0" smtClean="0"/>
                        <a:t> H</a:t>
                      </a:r>
                      <a:r>
                        <a:rPr lang="en-IN" sz="1400" dirty="0" smtClean="0"/>
                        <a:t>eight 8.6” / 7 ply with hard pasting and good quality paper to be use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 pcs per carton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81763" y="3419361"/>
            <a:ext cx="1016801" cy="23552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5257800"/>
            <a:ext cx="2351182" cy="79911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21618" y="5307876"/>
            <a:ext cx="44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8.6”</a:t>
            </a:r>
            <a:endParaRPr lang="en-IN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8305799" y="5819001"/>
            <a:ext cx="538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39.3”</a:t>
            </a:r>
            <a:endParaRPr lang="en-IN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705600" y="5943600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22.8”</a:t>
            </a:r>
            <a:endParaRPr lang="en-IN" sz="1200" dirty="0"/>
          </a:p>
        </p:txBody>
      </p:sp>
      <p:sp>
        <p:nvSpPr>
          <p:cNvPr id="15" name="Rectangle 14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5584368"/>
            <a:ext cx="244272" cy="2346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643" y="2895600"/>
            <a:ext cx="1078520" cy="10785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76576" y="952500"/>
            <a:ext cx="762000" cy="236220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25" y="2523699"/>
            <a:ext cx="2409275" cy="37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3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25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547739" y="0"/>
            <a:ext cx="5793382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Jacket</a:t>
            </a:r>
            <a:r>
              <a:rPr lang="en-US" sz="3200" b="1" dirty="0" smtClean="0"/>
              <a:t> </a:t>
            </a:r>
            <a:r>
              <a:rPr lang="en-US" sz="3200" b="1" dirty="0" smtClean="0"/>
              <a:t>– Plastic polybag Mandate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324600"/>
            <a:ext cx="2441448" cy="4328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7878" y="5272734"/>
            <a:ext cx="556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 smtClean="0"/>
          </a:p>
          <a:p>
            <a:r>
              <a:rPr lang="en-IN" sz="1600" dirty="0" smtClean="0"/>
              <a:t>PRINT PLACEMENT :</a:t>
            </a:r>
          </a:p>
          <a:p>
            <a:r>
              <a:rPr lang="en-IN" sz="1600" dirty="0" smtClean="0"/>
              <a:t>Vertical Placement of print – 6.5” from bottom</a:t>
            </a:r>
          </a:p>
          <a:p>
            <a:r>
              <a:rPr lang="en-IN" sz="1600" dirty="0" smtClean="0"/>
              <a:t>Horizontal Placement of print – 5.5” from sides </a:t>
            </a:r>
            <a:endParaRPr lang="en-IN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990600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Instruction :</a:t>
            </a:r>
          </a:p>
          <a:p>
            <a:endParaRPr lang="en-US" sz="1600" dirty="0"/>
          </a:p>
          <a:p>
            <a:r>
              <a:rPr lang="en-US" sz="1600" dirty="0" smtClean="0"/>
              <a:t>All </a:t>
            </a:r>
            <a:r>
              <a:rPr lang="en-US" sz="1600" dirty="0"/>
              <a:t>Polybags needs to be upgraded to </a:t>
            </a:r>
            <a:r>
              <a:rPr lang="en-US" sz="1600" b="1" dirty="0"/>
              <a:t>55 microns</a:t>
            </a:r>
            <a:r>
              <a:rPr lang="en-US" sz="1600" dirty="0"/>
              <a:t> with below note at </a:t>
            </a:r>
            <a:r>
              <a:rPr lang="en-US" sz="1600" dirty="0" smtClean="0"/>
              <a:t>back of Polybag :</a:t>
            </a:r>
          </a:p>
          <a:p>
            <a:endParaRPr lang="en-IN" sz="1600" dirty="0"/>
          </a:p>
          <a:p>
            <a:r>
              <a:rPr lang="en-US" sz="1600" b="1" dirty="0">
                <a:solidFill>
                  <a:srgbClr val="FF0000"/>
                </a:solidFill>
              </a:rPr>
              <a:t>This bag is </a:t>
            </a:r>
            <a:r>
              <a:rPr lang="en-US" sz="1600" b="1" dirty="0" err="1">
                <a:solidFill>
                  <a:srgbClr val="FF0000"/>
                </a:solidFill>
              </a:rPr>
              <a:t>mfg</a:t>
            </a:r>
            <a:r>
              <a:rPr lang="en-US" sz="1600" b="1" dirty="0">
                <a:solidFill>
                  <a:srgbClr val="FF0000"/>
                </a:solidFill>
              </a:rPr>
              <a:t> &amp; </a:t>
            </a:r>
            <a:r>
              <a:rPr lang="en-US" sz="1600" b="1" dirty="0" err="1">
                <a:solidFill>
                  <a:srgbClr val="FF0000"/>
                </a:solidFill>
              </a:rPr>
              <a:t>mkt</a:t>
            </a:r>
            <a:r>
              <a:rPr lang="en-US" sz="1600" b="1" dirty="0">
                <a:solidFill>
                  <a:srgbClr val="FF0000"/>
                </a:solidFill>
              </a:rPr>
              <a:t> by : </a:t>
            </a:r>
            <a:r>
              <a:rPr lang="en-US" sz="1600" b="1" dirty="0" smtClean="0">
                <a:solidFill>
                  <a:srgbClr val="FF0000"/>
                </a:solidFill>
              </a:rPr>
              <a:t>Address, </a:t>
            </a:r>
            <a:r>
              <a:rPr lang="en-US" sz="1600" b="1" dirty="0">
                <a:solidFill>
                  <a:srgbClr val="FF0000"/>
                </a:solidFill>
              </a:rPr>
              <a:t>phone no, &amp; email id</a:t>
            </a:r>
            <a:endParaRPr lang="en-IN" sz="1600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This bag is made of 100% virgin material &amp; is 100% </a:t>
            </a:r>
            <a:r>
              <a:rPr lang="en-US" sz="1600" b="1" dirty="0" smtClean="0">
                <a:solidFill>
                  <a:srgbClr val="FF0000"/>
                </a:solidFill>
              </a:rPr>
              <a:t>recyclable. </a:t>
            </a:r>
            <a:r>
              <a:rPr lang="en-US" sz="1600" b="1" dirty="0">
                <a:solidFill>
                  <a:srgbClr val="FF0000"/>
                </a:solidFill>
              </a:rPr>
              <a:t>Above 51+ </a:t>
            </a:r>
            <a:r>
              <a:rPr lang="en-US" sz="1600" b="1" dirty="0" smtClean="0">
                <a:solidFill>
                  <a:srgbClr val="FF0000"/>
                </a:solidFill>
              </a:rPr>
              <a:t>microns.</a:t>
            </a:r>
            <a:endParaRPr lang="en-IN" sz="1600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License no :</a:t>
            </a:r>
            <a:endParaRPr lang="en-IN" sz="1600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This bag is for Industrial and Integral Packaging Only. Buy Back price for empty clean bags </a:t>
            </a:r>
            <a:r>
              <a:rPr lang="en-US" sz="1600" b="1" dirty="0" smtClean="0">
                <a:solidFill>
                  <a:srgbClr val="FF0000"/>
                </a:solidFill>
              </a:rPr>
              <a:t>Rs.15</a:t>
            </a:r>
            <a:r>
              <a:rPr lang="en-US" sz="1600" b="1" dirty="0">
                <a:solidFill>
                  <a:srgbClr val="FF0000"/>
                </a:solidFill>
              </a:rPr>
              <a:t>/- per kg </a:t>
            </a:r>
            <a:r>
              <a:rPr lang="en-US" sz="1600" b="1" dirty="0"/>
              <a:t> </a:t>
            </a:r>
            <a:endParaRPr lang="en-IN" sz="1600" dirty="0"/>
          </a:p>
          <a:p>
            <a:endParaRPr lang="en-IN" sz="1600" dirty="0"/>
          </a:p>
        </p:txBody>
      </p:sp>
      <p:sp>
        <p:nvSpPr>
          <p:cNvPr id="10" name="Rectangle 9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2" t="5024" r="29024" b="4429"/>
          <a:stretch/>
        </p:blipFill>
        <p:spPr>
          <a:xfrm rot="16200000">
            <a:off x="3793217" y="165591"/>
            <a:ext cx="1557565" cy="863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3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26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118921" y="0"/>
            <a:ext cx="4651017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Jacket – Packing Sequence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348984"/>
            <a:ext cx="2441448" cy="43281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668407"/>
              </p:ext>
            </p:extLst>
          </p:nvPr>
        </p:nvGraphicFramePr>
        <p:xfrm>
          <a:off x="304800" y="990600"/>
          <a:ext cx="8534400" cy="4424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/>
                <a:gridCol w="2844800"/>
                <a:gridCol w="2844800"/>
              </a:tblGrid>
              <a:tr h="609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STEP-1</a:t>
                      </a:r>
                    </a:p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[Hang</a:t>
                      </a:r>
                      <a:r>
                        <a:rPr lang="en-US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the Jacket on Hanger]</a:t>
                      </a:r>
                      <a:endParaRPr lang="en-US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STEP-2</a:t>
                      </a:r>
                    </a:p>
                    <a:p>
                      <a:pPr algn="ctr" fontAlgn="b"/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[Attach Hangtag </a:t>
                      </a:r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with</a:t>
                      </a:r>
                      <a:r>
                        <a:rPr lang="en-IN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Barcode</a:t>
                      </a:r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]</a:t>
                      </a:r>
                      <a:endParaRPr lang="en-IN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STEP-3</a:t>
                      </a:r>
                    </a:p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[Put</a:t>
                      </a:r>
                      <a:r>
                        <a:rPr lang="en-US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inside </a:t>
                      </a:r>
                      <a:r>
                        <a:rPr lang="en-US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Polybag &amp; Stick Size]</a:t>
                      </a:r>
                      <a:endParaRPr lang="en-US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/>
                </a:tc>
              </a:tr>
              <a:tr h="3814762"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6" t="33748" r="48955" b="43715"/>
          <a:stretch/>
        </p:blipFill>
        <p:spPr>
          <a:xfrm>
            <a:off x="380999" y="1676400"/>
            <a:ext cx="2710831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6" t="33748" r="48955" b="24064"/>
          <a:stretch/>
        </p:blipFill>
        <p:spPr>
          <a:xfrm>
            <a:off x="3216584" y="1676400"/>
            <a:ext cx="2710831" cy="3657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6" t="33748" r="48955" b="24064"/>
          <a:stretch/>
        </p:blipFill>
        <p:spPr>
          <a:xfrm>
            <a:off x="6079815" y="1676400"/>
            <a:ext cx="2710831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3429">
            <a:off x="4827402" y="4132241"/>
            <a:ext cx="436202" cy="5516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3429">
            <a:off x="7646803" y="4108265"/>
            <a:ext cx="436202" cy="5516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828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3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27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923452" y="0"/>
            <a:ext cx="5041957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Jacket – Packaging Sequence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331370"/>
            <a:ext cx="2441448" cy="4328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3" y="685800"/>
            <a:ext cx="7935433" cy="56300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0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28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876963" y="0"/>
            <a:ext cx="5134932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Jacket – </a:t>
            </a:r>
            <a:r>
              <a:rPr lang="en-US" sz="3200" b="1" smtClean="0"/>
              <a:t>Packaging Sequence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348984"/>
            <a:ext cx="2441448" cy="43281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80919"/>
              </p:ext>
            </p:extLst>
          </p:nvPr>
        </p:nvGraphicFramePr>
        <p:xfrm>
          <a:off x="304800" y="990600"/>
          <a:ext cx="2844800" cy="4790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/>
              </a:tblGrid>
              <a:tr h="6096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STEP-9</a:t>
                      </a:r>
                    </a:p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en-IN" sz="1600" b="1" dirty="0" smtClean="0">
                          <a:solidFill>
                            <a:schemeClr val="bg1"/>
                          </a:solidFill>
                        </a:rPr>
                        <a:t>Close &amp; tape the carton and place carton sticker </a:t>
                      </a:r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at center</a:t>
                      </a:r>
                      <a:r>
                        <a:rPr lang="en-US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of width of carton</a:t>
                      </a:r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]</a:t>
                      </a:r>
                    </a:p>
                  </a:txBody>
                  <a:tcPr marL="0" marR="0" marT="0" marB="0"/>
                </a:tc>
              </a:tr>
              <a:tr h="3814762"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3" y="2056263"/>
            <a:ext cx="2744707" cy="3657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43" y="3565271"/>
            <a:ext cx="650250" cy="6245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2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9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3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597704" y="0"/>
            <a:ext cx="3693447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Shirt – Packing Trims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" y="6324600"/>
            <a:ext cx="2441448" cy="43281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880833"/>
              </p:ext>
            </p:extLst>
          </p:nvPr>
        </p:nvGraphicFramePr>
        <p:xfrm>
          <a:off x="152400" y="762000"/>
          <a:ext cx="8912065" cy="5531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292065"/>
                <a:gridCol w="2209800"/>
                <a:gridCol w="2438400"/>
                <a:gridCol w="2438400"/>
              </a:tblGrid>
              <a:tr h="45720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</a:rPr>
                        <a:t>SHIRT FOLDING &amp; PACKING MATERIAL SPECIFICATION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54376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Sr. No.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Material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Required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qty.</a:t>
                      </a:r>
                      <a:r>
                        <a:rPr lang="en-IN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 Garment / Placements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Image</a:t>
                      </a:r>
                    </a:p>
                  </a:txBody>
                  <a:tcPr marL="0" marR="0" marT="0" marB="0" anchor="ctr"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Collar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Patti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700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GSM, 36 cm x 3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cm with cutting dot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pc / Inside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collar band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Collar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Traveller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Transparent  46</a:t>
                      </a:r>
                      <a:r>
                        <a:rPr lang="en-IN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cm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 3.5 cm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pc / Inside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collar 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Double Butter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Transparent  13.5 cm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 cm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pc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At collar band button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Butter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Paper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Plain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 cm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 38 cm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pc / Refer folding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step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4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99" y="1752600"/>
            <a:ext cx="2438401" cy="116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99" y="2920100"/>
            <a:ext cx="2438401" cy="1118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6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181600"/>
            <a:ext cx="2438400" cy="10736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8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041117"/>
            <a:ext cx="2438400" cy="11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52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4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597700" y="0"/>
            <a:ext cx="3693447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Shirt – Packing Trims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6324600"/>
            <a:ext cx="2441448" cy="43281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27470"/>
              </p:ext>
            </p:extLst>
          </p:nvPr>
        </p:nvGraphicFramePr>
        <p:xfrm>
          <a:off x="152400" y="762000"/>
          <a:ext cx="8912065" cy="5531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292065"/>
                <a:gridCol w="2209800"/>
                <a:gridCol w="2438400"/>
                <a:gridCol w="2438400"/>
              </a:tblGrid>
              <a:tr h="45720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</a:rPr>
                        <a:t>SHIRT FOLDING &amp; PACKING MATERIAL SPECIFICATION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54376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Sr. No.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Material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Required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qty.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Garment / Placements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Image</a:t>
                      </a:r>
                    </a:p>
                  </a:txBody>
                  <a:tcPr marL="0" marR="0" marT="0" marB="0" anchor="ctr"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Back support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800 GSM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 cm x 22 cm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pc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Refer folding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step 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‘M’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Clip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 per image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</a:t>
                      </a:r>
                      <a:r>
                        <a:rPr lang="en-IN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cm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 2 cm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pc / At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folding shoulder joint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‘U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' Clip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 per image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4.3 cm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 pcs / 2 pc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 back fold &amp;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at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cuff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Belly Band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Printed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½”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length, width ½”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pc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3''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above bottom fold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4"/>
          <a:stretch/>
        </p:blipFill>
        <p:spPr bwMode="auto">
          <a:xfrm>
            <a:off x="6629400" y="1752600"/>
            <a:ext cx="2438400" cy="1164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9" r="24301"/>
          <a:stretch/>
        </p:blipFill>
        <p:spPr bwMode="auto">
          <a:xfrm>
            <a:off x="6629400" y="2950148"/>
            <a:ext cx="2438399" cy="1062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8" r="17025"/>
          <a:stretch/>
        </p:blipFill>
        <p:spPr bwMode="auto">
          <a:xfrm>
            <a:off x="6629399" y="4012442"/>
            <a:ext cx="2438399" cy="1169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181600"/>
            <a:ext cx="2438400" cy="106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4" name="Rectangle 13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42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5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597700" y="0"/>
            <a:ext cx="3693447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Shirt – Packing Trims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323267"/>
            <a:ext cx="2441448" cy="43281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897784"/>
              </p:ext>
            </p:extLst>
          </p:nvPr>
        </p:nvGraphicFramePr>
        <p:xfrm>
          <a:off x="152400" y="762000"/>
          <a:ext cx="8912065" cy="5531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292065"/>
                <a:gridCol w="2209800"/>
                <a:gridCol w="2438400"/>
                <a:gridCol w="2438400"/>
              </a:tblGrid>
              <a:tr h="45720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</a:rPr>
                        <a:t>SHIRT FOLDING &amp; PACKING MATERIAL SPECIFICATION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54376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Sr. No.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Material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Required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qty.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Garment / Placements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Image</a:t>
                      </a:r>
                    </a:p>
                  </a:txBody>
                  <a:tcPr marL="0" marR="0" marT="0" marB="0" anchor="ctr"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Corporate Tag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12.5 x 9 cm Fold mark at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 cm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with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Kimble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hole on top left corner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pc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2nd buttonhole of front placket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Barcode</a:t>
                      </a:r>
                      <a:r>
                        <a:rPr lang="en-IN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Sticker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pc / on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back of Corporate Tag</a:t>
                      </a:r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Kimble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Black 13 cm length with lock groove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pc / For corporate Tag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Size Tag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cm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 3 cm based on collar size</a:t>
                      </a:r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to be folded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 / Centre of back,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SIZE should be visible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774441"/>
            <a:ext cx="2415592" cy="112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5" r="6071"/>
          <a:stretch/>
        </p:blipFill>
        <p:spPr bwMode="auto">
          <a:xfrm>
            <a:off x="6635372" y="4038600"/>
            <a:ext cx="240962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098" name="Picture 2" descr="Image result for barcode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438400"/>
            <a:ext cx="381584" cy="12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7" r="4387" b="9837"/>
          <a:stretch/>
        </p:blipFill>
        <p:spPr bwMode="auto">
          <a:xfrm>
            <a:off x="6652401" y="5181600"/>
            <a:ext cx="240962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4099" name="Picture 3" descr="C:\Users\shekharchandra\Desktop\Barcod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401" y="3048000"/>
            <a:ext cx="2392591" cy="79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63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6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597700" y="0"/>
            <a:ext cx="3693447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Shirt – Packing Trims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324600"/>
            <a:ext cx="2441448" cy="43281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227821"/>
              </p:ext>
            </p:extLst>
          </p:nvPr>
        </p:nvGraphicFramePr>
        <p:xfrm>
          <a:off x="152400" y="2169106"/>
          <a:ext cx="891206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292065"/>
                <a:gridCol w="2209800"/>
                <a:gridCol w="2438400"/>
                <a:gridCol w="2438400"/>
              </a:tblGrid>
              <a:tr h="45720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</a:rPr>
                        <a:t>SHIRT FOLDING &amp; PACKING MATERIAL SPECIFICATION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54376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Sr. No.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Material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Required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qty.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Garment / Placements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Image</a:t>
                      </a:r>
                    </a:p>
                  </a:txBody>
                  <a:tcPr marL="0" marR="0" marT="0" marB="0" anchor="ctr"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Poly Bag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Poly 41 cm x 26 cm, Top side 2.5 cm Gusset, Folding extension 5 cm.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/ Gusset / should be at top of collar [Poly bag warning instruction mandatory refer insert] it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should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be in red color.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2" t="5024" r="29024" b="4429"/>
          <a:stretch/>
        </p:blipFill>
        <p:spPr>
          <a:xfrm rot="16200000">
            <a:off x="7687573" y="3648971"/>
            <a:ext cx="421693" cy="23387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75571" y="2715277"/>
            <a:ext cx="1422256" cy="23622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46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7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667355" y="0"/>
            <a:ext cx="5554149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Shirt – Plastic polybag Mandate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324600"/>
            <a:ext cx="2441448" cy="4328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7878" y="5272734"/>
            <a:ext cx="556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 smtClean="0"/>
          </a:p>
          <a:p>
            <a:r>
              <a:rPr lang="en-IN" sz="1600" dirty="0" smtClean="0"/>
              <a:t>PRINT PLACEMENT :</a:t>
            </a:r>
          </a:p>
          <a:p>
            <a:r>
              <a:rPr lang="en-IN" sz="1600" dirty="0" smtClean="0"/>
              <a:t>Vertical Placement of print – 6.5” from bottom</a:t>
            </a:r>
          </a:p>
          <a:p>
            <a:r>
              <a:rPr lang="en-IN" sz="1600" dirty="0" smtClean="0"/>
              <a:t>Horizontal Placement of print – 5.5” from sides </a:t>
            </a:r>
            <a:endParaRPr lang="en-IN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990600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Instruction :</a:t>
            </a:r>
          </a:p>
          <a:p>
            <a:endParaRPr lang="en-US" sz="1600" dirty="0"/>
          </a:p>
          <a:p>
            <a:r>
              <a:rPr lang="en-US" sz="1600" dirty="0" smtClean="0"/>
              <a:t>All </a:t>
            </a:r>
            <a:r>
              <a:rPr lang="en-US" sz="1600" dirty="0"/>
              <a:t>Polybags needs to be upgraded to </a:t>
            </a:r>
            <a:r>
              <a:rPr lang="en-US" sz="1600" b="1" dirty="0"/>
              <a:t>55 microns</a:t>
            </a:r>
            <a:r>
              <a:rPr lang="en-US" sz="1600" dirty="0"/>
              <a:t> with below note at </a:t>
            </a:r>
            <a:r>
              <a:rPr lang="en-US" sz="1600" dirty="0" smtClean="0"/>
              <a:t>back of Polybag :</a:t>
            </a:r>
          </a:p>
          <a:p>
            <a:endParaRPr lang="en-IN" sz="1600" dirty="0"/>
          </a:p>
          <a:p>
            <a:r>
              <a:rPr lang="en-US" sz="1600" b="1" dirty="0">
                <a:solidFill>
                  <a:srgbClr val="FF0000"/>
                </a:solidFill>
              </a:rPr>
              <a:t>This bag is </a:t>
            </a:r>
            <a:r>
              <a:rPr lang="en-US" sz="1600" b="1" dirty="0" err="1">
                <a:solidFill>
                  <a:srgbClr val="FF0000"/>
                </a:solidFill>
              </a:rPr>
              <a:t>mfg</a:t>
            </a:r>
            <a:r>
              <a:rPr lang="en-US" sz="1600" b="1" dirty="0">
                <a:solidFill>
                  <a:srgbClr val="FF0000"/>
                </a:solidFill>
              </a:rPr>
              <a:t> &amp; </a:t>
            </a:r>
            <a:r>
              <a:rPr lang="en-US" sz="1600" b="1" dirty="0" err="1">
                <a:solidFill>
                  <a:srgbClr val="FF0000"/>
                </a:solidFill>
              </a:rPr>
              <a:t>mkt</a:t>
            </a:r>
            <a:r>
              <a:rPr lang="en-US" sz="1600" b="1" dirty="0">
                <a:solidFill>
                  <a:srgbClr val="FF0000"/>
                </a:solidFill>
              </a:rPr>
              <a:t> by : </a:t>
            </a:r>
            <a:r>
              <a:rPr lang="en-US" sz="1600" b="1" dirty="0" smtClean="0">
                <a:solidFill>
                  <a:srgbClr val="FF0000"/>
                </a:solidFill>
              </a:rPr>
              <a:t>Address, </a:t>
            </a:r>
            <a:r>
              <a:rPr lang="en-US" sz="1600" b="1" dirty="0">
                <a:solidFill>
                  <a:srgbClr val="FF0000"/>
                </a:solidFill>
              </a:rPr>
              <a:t>phone no, &amp; email id</a:t>
            </a:r>
            <a:endParaRPr lang="en-IN" sz="1600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This bag is made of 100% virgin material &amp; is 100% </a:t>
            </a:r>
            <a:r>
              <a:rPr lang="en-US" sz="1600" b="1" dirty="0" smtClean="0">
                <a:solidFill>
                  <a:srgbClr val="FF0000"/>
                </a:solidFill>
              </a:rPr>
              <a:t>recyclable. </a:t>
            </a:r>
            <a:r>
              <a:rPr lang="en-US" sz="1600" b="1" dirty="0">
                <a:solidFill>
                  <a:srgbClr val="FF0000"/>
                </a:solidFill>
              </a:rPr>
              <a:t>Above 51+ </a:t>
            </a:r>
            <a:r>
              <a:rPr lang="en-US" sz="1600" b="1" dirty="0" smtClean="0">
                <a:solidFill>
                  <a:srgbClr val="FF0000"/>
                </a:solidFill>
              </a:rPr>
              <a:t>microns.</a:t>
            </a:r>
            <a:endParaRPr lang="en-IN" sz="1600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License no :</a:t>
            </a:r>
            <a:endParaRPr lang="en-IN" sz="1600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This bag is for Industrial and Integral Packaging Only. Buy Back price for empty clean bags </a:t>
            </a:r>
            <a:r>
              <a:rPr lang="en-US" sz="1600" b="1" dirty="0" smtClean="0">
                <a:solidFill>
                  <a:srgbClr val="FF0000"/>
                </a:solidFill>
              </a:rPr>
              <a:t>Rs.15</a:t>
            </a:r>
            <a:r>
              <a:rPr lang="en-US" sz="1600" b="1" dirty="0">
                <a:solidFill>
                  <a:srgbClr val="FF0000"/>
                </a:solidFill>
              </a:rPr>
              <a:t>/- per kg </a:t>
            </a:r>
            <a:r>
              <a:rPr lang="en-US" sz="1600" b="1" dirty="0"/>
              <a:t> </a:t>
            </a:r>
            <a:endParaRPr lang="en-IN" sz="1600" dirty="0"/>
          </a:p>
          <a:p>
            <a:endParaRPr lang="en-IN" sz="1600" dirty="0"/>
          </a:p>
        </p:txBody>
      </p:sp>
      <p:sp>
        <p:nvSpPr>
          <p:cNvPr id="10" name="Rectangle 9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2" t="5024" r="29024" b="4429"/>
          <a:stretch/>
        </p:blipFill>
        <p:spPr>
          <a:xfrm rot="16200000">
            <a:off x="3793217" y="165591"/>
            <a:ext cx="1557565" cy="863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2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8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402231" y="0"/>
            <a:ext cx="4084388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Shirt – Packaging Trims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6324600"/>
            <a:ext cx="2441448" cy="43281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974218"/>
              </p:ext>
            </p:extLst>
          </p:nvPr>
        </p:nvGraphicFramePr>
        <p:xfrm>
          <a:off x="152400" y="762000"/>
          <a:ext cx="8912065" cy="3266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292065"/>
                <a:gridCol w="2209800"/>
                <a:gridCol w="2438400"/>
                <a:gridCol w="2438400"/>
              </a:tblGrid>
              <a:tr h="45720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</a:rPr>
                        <a:t>SHIRT FOLDING &amp; PACKING MATERIAL SPECIFICATION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54376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Sr. No.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Material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Required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qty.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Garment / Placements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Image</a:t>
                      </a:r>
                    </a:p>
                  </a:txBody>
                  <a:tcPr marL="0" marR="0" marT="0" marB="0" anchor="ctr"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Carton Box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ply / Length 20” X Width 15” X Height 21” /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 Pcs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 Carton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 pcs</a:t>
                      </a:r>
                      <a:r>
                        <a:rPr lang="en-IN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1 Carton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  <a:tr h="11326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Carton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sticker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pc per Carton</a:t>
                      </a:r>
                      <a:r>
                        <a:rPr lang="en-IN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Place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 center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 width of carton</a:t>
                      </a:r>
                    </a:p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910" y="2895600"/>
            <a:ext cx="242589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752600"/>
            <a:ext cx="1149255" cy="10638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3800" y="1806525"/>
            <a:ext cx="44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21”</a:t>
            </a:r>
            <a:endParaRPr lang="en-IN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7478618" y="2590800"/>
            <a:ext cx="44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20”</a:t>
            </a:r>
            <a:endParaRPr lang="en-IN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6705600" y="2694801"/>
            <a:ext cx="44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15”</a:t>
            </a:r>
            <a:endParaRPr lang="en-IN" sz="1200" dirty="0"/>
          </a:p>
        </p:txBody>
      </p:sp>
      <p:sp>
        <p:nvSpPr>
          <p:cNvPr id="12" name="Rectangle 11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2209800"/>
            <a:ext cx="244272" cy="2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2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BFF545C-0A27-4CB0-A0DC-4FF0F29A891D}" type="slidenum">
              <a:rPr lang="en-IN" smtClean="0"/>
              <a:t>9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219396" y="0"/>
            <a:ext cx="4450064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Shirt – Folding Sequence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" y="6322180"/>
            <a:ext cx="2441448" cy="43281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297454"/>
              </p:ext>
            </p:extLst>
          </p:nvPr>
        </p:nvGraphicFramePr>
        <p:xfrm>
          <a:off x="304800" y="990600"/>
          <a:ext cx="8534400" cy="4546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/>
                <a:gridCol w="2844800"/>
                <a:gridCol w="2844800"/>
              </a:tblGrid>
              <a:tr h="6096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STEP-1</a:t>
                      </a:r>
                    </a:p>
                    <a:p>
                      <a:pPr algn="ctr" fontAlgn="b"/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[Lay</a:t>
                      </a:r>
                      <a:r>
                        <a:rPr lang="en-IN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on the table facing back towards viewer</a:t>
                      </a:r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]</a:t>
                      </a:r>
                      <a:endParaRPr lang="en-IN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STEP-2 </a:t>
                      </a:r>
                      <a:endParaRPr lang="en-IN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[Place</a:t>
                      </a:r>
                      <a:r>
                        <a:rPr lang="en-IN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Butter Paper</a:t>
                      </a:r>
                      <a:r>
                        <a:rPr lang="en-IN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]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STEP-3 </a:t>
                      </a:r>
                      <a:endParaRPr lang="en-US" sz="16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[Place Collar Patti</a:t>
                      </a:r>
                      <a:r>
                        <a:rPr lang="en-US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inside Collar Stand and place Back Support</a:t>
                      </a:r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]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/>
                </a:tc>
              </a:tr>
              <a:tr h="3814762"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61" y="1752600"/>
            <a:ext cx="272453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752600"/>
            <a:ext cx="272453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61" y="1752600"/>
            <a:ext cx="272453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200" y="563880"/>
            <a:ext cx="89916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24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2776</TotalTime>
  <Words>1565</Words>
  <Application>Microsoft Office PowerPoint</Application>
  <PresentationFormat>On-screen Show (4:3)</PresentationFormat>
  <Paragraphs>346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SHIRT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TROUSER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JACKET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Raymond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Kamal Chowdhary</dc:creator>
  <cp:lastModifiedBy>Shekhar Chandra</cp:lastModifiedBy>
  <cp:revision>292</cp:revision>
  <dcterms:created xsi:type="dcterms:W3CDTF">2018-12-13T06:33:19Z</dcterms:created>
  <dcterms:modified xsi:type="dcterms:W3CDTF">2019-01-16T12:08:37Z</dcterms:modified>
</cp:coreProperties>
</file>